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91" r:id="rId31"/>
    <p:sldId id="292" r:id="rId32"/>
    <p:sldId id="294" r:id="rId33"/>
    <p:sldId id="296" r:id="rId34"/>
    <p:sldId id="297" r:id="rId35"/>
    <p:sldId id="295" r:id="rId36"/>
    <p:sldId id="298" r:id="rId37"/>
    <p:sldId id="299" r:id="rId38"/>
    <p:sldId id="300" r:id="rId39"/>
    <p:sldId id="30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4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65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0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1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4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2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2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ABFFF2-176B-45AD-877A-04B7D38EC4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46FD-EC49-4ADF-8FD2-86692A1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9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ndquadrant.com/" TargetMode="External"/><Relationship Id="rId2" Type="http://schemas.openxmlformats.org/officeDocument/2006/relationships/hyperlink" Target="http://www.pgbarm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stgresql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689" y="2967335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0229" y="1859340"/>
            <a:ext cx="6412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BARMAN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7045" y="3257621"/>
            <a:ext cx="6341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BACKUP AND RECOVERY MANAGER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110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3" y="212830"/>
            <a:ext cx="11611430" cy="64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5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0" y="364295"/>
            <a:ext cx="10943544" cy="60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1" y="237815"/>
            <a:ext cx="10677072" cy="64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184544"/>
            <a:ext cx="11117262" cy="64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5" y="442686"/>
            <a:ext cx="11831387" cy="59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58" y="268515"/>
            <a:ext cx="11084832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311069"/>
            <a:ext cx="11560628" cy="62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6" y="283255"/>
            <a:ext cx="11029724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5" y="145143"/>
            <a:ext cx="10974160" cy="65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179510"/>
            <a:ext cx="11340194" cy="6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085" y="979713"/>
            <a:ext cx="11313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vetica Neue"/>
              </a:rPr>
              <a:t>Barman</a:t>
            </a:r>
            <a:r>
              <a:rPr lang="en-US" sz="3200" dirty="0">
                <a:latin typeface="Helvetica Neue"/>
              </a:rPr>
              <a:t> (Backup and Recovery Manager) is an open-source administration tool for disaster recovery of PostgreSQL servers written in Python. It allows your </a:t>
            </a:r>
            <a:r>
              <a:rPr lang="en-US" sz="3200" dirty="0" err="1">
                <a:latin typeface="Helvetica Neue"/>
              </a:rPr>
              <a:t>organisation</a:t>
            </a:r>
            <a:r>
              <a:rPr lang="en-US" sz="3200" dirty="0">
                <a:latin typeface="Helvetica Neue"/>
              </a:rPr>
              <a:t> to perform remote backups of multiple servers in business critical environments to reduce risk and help DBAs during the recovery phase.</a:t>
            </a:r>
          </a:p>
          <a:p>
            <a:r>
              <a:rPr lang="en-US" sz="3200" dirty="0">
                <a:latin typeface="Helvetica Neue"/>
                <a:hlinkClick r:id="rId2"/>
              </a:rPr>
              <a:t>Barman</a:t>
            </a:r>
            <a:r>
              <a:rPr lang="en-US" sz="3200" dirty="0">
                <a:latin typeface="Helvetica Neue"/>
              </a:rPr>
              <a:t> is distributed under GNU GPL 3 and maintained by </a:t>
            </a:r>
            <a:r>
              <a:rPr lang="en-US" sz="3200" dirty="0">
                <a:latin typeface="Helvetica Neue"/>
                <a:hlinkClick r:id="rId3"/>
              </a:rPr>
              <a:t>2ndQuadrant</a:t>
            </a:r>
            <a:r>
              <a:rPr lang="en-US" sz="3200" dirty="0">
                <a:latin typeface="Helvetica Neue"/>
              </a:rPr>
              <a:t>, a platinum sponsor of the </a:t>
            </a:r>
            <a:r>
              <a:rPr lang="en-US" sz="3200" dirty="0">
                <a:latin typeface="Helvetica Neue"/>
                <a:hlinkClick r:id="rId4"/>
              </a:rPr>
              <a:t>PostgreSQL project</a:t>
            </a:r>
            <a:r>
              <a:rPr lang="en-US" sz="3200" dirty="0">
                <a:latin typeface="Helvetica Neue"/>
              </a:rPr>
              <a:t>.</a:t>
            </a:r>
            <a:endParaRPr lang="en-US" sz="3200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56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87325"/>
            <a:ext cx="10551886" cy="272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911475"/>
            <a:ext cx="10551886" cy="36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6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0" y="168501"/>
            <a:ext cx="11636603" cy="61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6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71489"/>
            <a:ext cx="11569020" cy="647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11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8" y="486229"/>
            <a:ext cx="11137668" cy="59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" y="255027"/>
            <a:ext cx="11548156" cy="63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235102"/>
            <a:ext cx="11620500" cy="63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0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0" y="341311"/>
            <a:ext cx="10961776" cy="58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9" y="243415"/>
            <a:ext cx="11449050" cy="63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8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6" y="262164"/>
            <a:ext cx="10885713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5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352425"/>
            <a:ext cx="11611428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320759"/>
            <a:ext cx="10000342" cy="60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93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1" y="149679"/>
            <a:ext cx="11537498" cy="65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7" y="348343"/>
            <a:ext cx="11541174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3" y="281894"/>
            <a:ext cx="10722656" cy="3142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73" y="3424110"/>
            <a:ext cx="10722656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3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116474"/>
            <a:ext cx="11769499" cy="65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1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34" y="194128"/>
            <a:ext cx="117411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26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50800"/>
            <a:ext cx="11495314" cy="6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3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8" y="247197"/>
            <a:ext cx="11394849" cy="63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64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1" y="243567"/>
            <a:ext cx="11388499" cy="63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65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4537943"/>
            <a:ext cx="10299246" cy="222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5" y="146956"/>
            <a:ext cx="10299246" cy="43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6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1944" y="2538940"/>
            <a:ext cx="6448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DEMO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2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9" y="2402114"/>
            <a:ext cx="10965436" cy="3715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370" y="469649"/>
            <a:ext cx="10101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 Neue"/>
              </a:rPr>
              <a:t>One Barman, many PostgreSQL servers</a:t>
            </a:r>
          </a:p>
          <a:p>
            <a:r>
              <a:rPr lang="en-US" dirty="0">
                <a:latin typeface="Helvetica Neue"/>
              </a:rPr>
              <a:t>Another relevant feature that was first introduced by Barman is support for multiple servers. Barman can store backup data coming from multiple PostgreSQL instances, even with different versions, in a </a:t>
            </a:r>
            <a:r>
              <a:rPr lang="en-US" dirty="0" err="1">
                <a:latin typeface="Helvetica Neue"/>
              </a:rPr>
              <a:t>centralised</a:t>
            </a:r>
            <a:r>
              <a:rPr lang="en-US" dirty="0">
                <a:latin typeface="Helvetica Neue"/>
              </a:rPr>
              <a:t> way. </a:t>
            </a:r>
            <a:endParaRPr lang="en-US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80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7" y="275771"/>
            <a:ext cx="11441480" cy="44971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228" y="4625057"/>
            <a:ext cx="11357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/>
              <a:t>Two typical scenarios for backups</a:t>
            </a:r>
          </a:p>
          <a:p>
            <a:r>
              <a:rPr lang="en-US" sz="1400" dirty="0"/>
              <a:t>In order to make life easier for you, below we </a:t>
            </a:r>
            <a:r>
              <a:rPr lang="en-US" sz="1400" dirty="0" err="1"/>
              <a:t>summarise</a:t>
            </a:r>
            <a:r>
              <a:rPr lang="en-US" sz="1400" dirty="0"/>
              <a:t> the two most typical scenarios for a given PostgreSQL server in Barman.</a:t>
            </a:r>
          </a:p>
          <a:p>
            <a:endParaRPr lang="en-US" sz="1400" dirty="0"/>
          </a:p>
          <a:p>
            <a:r>
              <a:rPr lang="en-US" sz="1400" dirty="0"/>
              <a:t>Bear in mind that this is a decision that you must make for every single server that you decide to back up with Barman. This means that you can have heterogeneous setups within the same installation.</a:t>
            </a:r>
          </a:p>
          <a:p>
            <a:endParaRPr lang="en-US" sz="1400" dirty="0"/>
          </a:p>
          <a:p>
            <a:r>
              <a:rPr lang="en-US" sz="1400" dirty="0"/>
              <a:t>As mentioned before, we will only worry about the PostgreSQL server (</a:t>
            </a:r>
            <a:r>
              <a:rPr lang="en-US" sz="1400" dirty="0" err="1"/>
              <a:t>pg</a:t>
            </a:r>
            <a:r>
              <a:rPr lang="en-US" sz="1400" dirty="0"/>
              <a:t>) and the Barman server (backup). However, in real life, your architecture will most likely contain other technologies such as </a:t>
            </a:r>
            <a:r>
              <a:rPr lang="en-US" sz="1400" b="1" dirty="0" err="1"/>
              <a:t>repmgr</a:t>
            </a:r>
            <a:r>
              <a:rPr lang="en-US" sz="1400" b="1" dirty="0"/>
              <a:t>, </a:t>
            </a:r>
            <a:r>
              <a:rPr lang="en-US" sz="1400" b="1" dirty="0" err="1"/>
              <a:t>pgBouncer</a:t>
            </a:r>
            <a:r>
              <a:rPr lang="en-US" sz="1400" b="1" dirty="0"/>
              <a:t>, Nagios/</a:t>
            </a:r>
            <a:r>
              <a:rPr lang="en-US" sz="1400" b="1" dirty="0" err="1"/>
              <a:t>Icinga</a:t>
            </a:r>
            <a:r>
              <a:rPr lang="en-US" sz="1400" b="1" dirty="0"/>
              <a:t>,</a:t>
            </a:r>
            <a:r>
              <a:rPr lang="en-US" sz="1400" dirty="0"/>
              <a:t> and so on.</a:t>
            </a:r>
          </a:p>
        </p:txBody>
      </p:sp>
    </p:spTree>
    <p:extLst>
      <p:ext uri="{BB962C8B-B14F-4D97-AF65-F5344CB8AC3E}">
        <p14:creationId xmlns:p14="http://schemas.microsoft.com/office/powerpoint/2010/main" val="152638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2" y="580572"/>
            <a:ext cx="11063109" cy="56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" y="359740"/>
            <a:ext cx="10515600" cy="60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8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2" y="399142"/>
            <a:ext cx="10290908" cy="59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241582"/>
            <a:ext cx="10363199" cy="63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256</TotalTime>
  <Words>238</Words>
  <Application>Microsoft Office PowerPoint</Application>
  <PresentationFormat>Widescreen</PresentationFormat>
  <Paragraphs>15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Helvetica Neue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 Yerimah</dc:creator>
  <cp:lastModifiedBy>Benson Yerimah</cp:lastModifiedBy>
  <cp:revision>6</cp:revision>
  <dcterms:created xsi:type="dcterms:W3CDTF">2021-02-12T23:17:36Z</dcterms:created>
  <dcterms:modified xsi:type="dcterms:W3CDTF">2021-02-13T03:33:42Z</dcterms:modified>
</cp:coreProperties>
</file>